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3" r:id="rId3"/>
    <p:sldId id="284" r:id="rId4"/>
    <p:sldId id="285" r:id="rId5"/>
    <p:sldId id="286" r:id="rId6"/>
    <p:sldId id="289" r:id="rId7"/>
    <p:sldId id="290" r:id="rId8"/>
    <p:sldId id="273" r:id="rId9"/>
    <p:sldId id="274" r:id="rId10"/>
    <p:sldId id="275" r:id="rId11"/>
    <p:sldId id="261" r:id="rId12"/>
    <p:sldId id="277" r:id="rId13"/>
    <p:sldId id="278" r:id="rId14"/>
    <p:sldId id="287" r:id="rId15"/>
    <p:sldId id="288" r:id="rId16"/>
    <p:sldId id="291" r:id="rId17"/>
    <p:sldId id="292" r:id="rId18"/>
    <p:sldId id="293" r:id="rId19"/>
    <p:sldId id="280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6796AA-8F17-4D34-9C84-EB9BE9606FBF}" v="2" dt="2023-02-03T12:47:38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Carolina Rodriguez Montaño" userId="89b2623d-4aef-45f3-8a63-d81ca3f45a4c" providerId="ADAL" clId="{7C6796AA-8F17-4D34-9C84-EB9BE9606FBF}"/>
    <pc:docChg chg="undo custSel modSld">
      <pc:chgData name="Diana Carolina Rodriguez Montaño" userId="89b2623d-4aef-45f3-8a63-d81ca3f45a4c" providerId="ADAL" clId="{7C6796AA-8F17-4D34-9C84-EB9BE9606FBF}" dt="2023-02-03T12:48:24.659" v="92" actId="6549"/>
      <pc:docMkLst>
        <pc:docMk/>
      </pc:docMkLst>
      <pc:sldChg chg="modSp mod">
        <pc:chgData name="Diana Carolina Rodriguez Montaño" userId="89b2623d-4aef-45f3-8a63-d81ca3f45a4c" providerId="ADAL" clId="{7C6796AA-8F17-4D34-9C84-EB9BE9606FBF}" dt="2023-02-02T23:12:02.285" v="32" actId="20577"/>
        <pc:sldMkLst>
          <pc:docMk/>
          <pc:sldMk cId="0" sldId="271"/>
        </pc:sldMkLst>
        <pc:spChg chg="mod">
          <ac:chgData name="Diana Carolina Rodriguez Montaño" userId="89b2623d-4aef-45f3-8a63-d81ca3f45a4c" providerId="ADAL" clId="{7C6796AA-8F17-4D34-9C84-EB9BE9606FBF}" dt="2023-02-02T23:11:51.896" v="21" actId="20577"/>
          <ac:spMkLst>
            <pc:docMk/>
            <pc:sldMk cId="0" sldId="271"/>
            <ac:spMk id="335" creationId="{00000000-0000-0000-0000-000000000000}"/>
          </ac:spMkLst>
        </pc:spChg>
        <pc:spChg chg="mod">
          <ac:chgData name="Diana Carolina Rodriguez Montaño" userId="89b2623d-4aef-45f3-8a63-d81ca3f45a4c" providerId="ADAL" clId="{7C6796AA-8F17-4D34-9C84-EB9BE9606FBF}" dt="2023-02-02T23:12:02.285" v="32" actId="20577"/>
          <ac:spMkLst>
            <pc:docMk/>
            <pc:sldMk cId="0" sldId="271"/>
            <ac:spMk id="357" creationId="{00000000-0000-0000-0000-000000000000}"/>
          </ac:spMkLst>
        </pc:spChg>
      </pc:sldChg>
      <pc:sldChg chg="delSp modSp mod">
        <pc:chgData name="Diana Carolina Rodriguez Montaño" userId="89b2623d-4aef-45f3-8a63-d81ca3f45a4c" providerId="ADAL" clId="{7C6796AA-8F17-4D34-9C84-EB9BE9606FBF}" dt="2023-02-02T23:15:56.267" v="51" actId="20577"/>
        <pc:sldMkLst>
          <pc:docMk/>
          <pc:sldMk cId="2090380676" sldId="273"/>
        </pc:sldMkLst>
        <pc:spChg chg="del mod">
          <ac:chgData name="Diana Carolina Rodriguez Montaño" userId="89b2623d-4aef-45f3-8a63-d81ca3f45a4c" providerId="ADAL" clId="{7C6796AA-8F17-4D34-9C84-EB9BE9606FBF}" dt="2023-02-02T23:13:49.501" v="46" actId="478"/>
          <ac:spMkLst>
            <pc:docMk/>
            <pc:sldMk cId="2090380676" sldId="273"/>
            <ac:spMk id="7" creationId="{C4C7233B-AA3B-4170-9B29-10EA8DD1D7F2}"/>
          </ac:spMkLst>
        </pc:spChg>
        <pc:spChg chg="mod">
          <ac:chgData name="Diana Carolina Rodriguez Montaño" userId="89b2623d-4aef-45f3-8a63-d81ca3f45a4c" providerId="ADAL" clId="{7C6796AA-8F17-4D34-9C84-EB9BE9606FBF}" dt="2023-02-02T23:15:56.267" v="51" actId="20577"/>
          <ac:spMkLst>
            <pc:docMk/>
            <pc:sldMk cId="2090380676" sldId="273"/>
            <ac:spMk id="8" creationId="{FDAAD09F-9DE1-4833-9A27-C895C06D48BB}"/>
          </ac:spMkLst>
        </pc:spChg>
        <pc:spChg chg="mod">
          <ac:chgData name="Diana Carolina Rodriguez Montaño" userId="89b2623d-4aef-45f3-8a63-d81ca3f45a4c" providerId="ADAL" clId="{7C6796AA-8F17-4D34-9C84-EB9BE9606FBF}" dt="2023-02-02T23:14:00.868" v="48" actId="1076"/>
          <ac:spMkLst>
            <pc:docMk/>
            <pc:sldMk cId="2090380676" sldId="273"/>
            <ac:spMk id="10" creationId="{58DD71FB-1B3F-493D-A6F8-57CCC186A926}"/>
          </ac:spMkLst>
        </pc:spChg>
      </pc:sldChg>
      <pc:sldChg chg="modSp mod">
        <pc:chgData name="Diana Carolina Rodriguez Montaño" userId="89b2623d-4aef-45f3-8a63-d81ca3f45a4c" providerId="ADAL" clId="{7C6796AA-8F17-4D34-9C84-EB9BE9606FBF}" dt="2023-02-02T23:17:41.242" v="62" actId="20577"/>
        <pc:sldMkLst>
          <pc:docMk/>
          <pc:sldMk cId="1047712424" sldId="278"/>
        </pc:sldMkLst>
        <pc:spChg chg="mod">
          <ac:chgData name="Diana Carolina Rodriguez Montaño" userId="89b2623d-4aef-45f3-8a63-d81ca3f45a4c" providerId="ADAL" clId="{7C6796AA-8F17-4D34-9C84-EB9BE9606FBF}" dt="2023-02-02T23:17:41.242" v="62" actId="20577"/>
          <ac:spMkLst>
            <pc:docMk/>
            <pc:sldMk cId="1047712424" sldId="278"/>
            <ac:spMk id="3" creationId="{0F0142C5-7D27-D137-4F3C-7928A2D4911F}"/>
          </ac:spMkLst>
        </pc:spChg>
      </pc:sldChg>
      <pc:sldChg chg="modSp mod">
        <pc:chgData name="Diana Carolina Rodriguez Montaño" userId="89b2623d-4aef-45f3-8a63-d81ca3f45a4c" providerId="ADAL" clId="{7C6796AA-8F17-4D34-9C84-EB9BE9606FBF}" dt="2023-02-03T12:48:24.659" v="92" actId="6549"/>
        <pc:sldMkLst>
          <pc:docMk/>
          <pc:sldMk cId="801791698" sldId="280"/>
        </pc:sldMkLst>
        <pc:spChg chg="mod">
          <ac:chgData name="Diana Carolina Rodriguez Montaño" userId="89b2623d-4aef-45f3-8a63-d81ca3f45a4c" providerId="ADAL" clId="{7C6796AA-8F17-4D34-9C84-EB9BE9606FBF}" dt="2023-02-03T12:48:24.659" v="92" actId="6549"/>
          <ac:spMkLst>
            <pc:docMk/>
            <pc:sldMk cId="801791698" sldId="280"/>
            <ac:spMk id="13" creationId="{539122F4-FC49-4BB7-83EB-2A3B7283BA82}"/>
          </ac:spMkLst>
        </pc:spChg>
      </pc:sldChg>
      <pc:sldChg chg="modSp mod">
        <pc:chgData name="Diana Carolina Rodriguez Montaño" userId="89b2623d-4aef-45f3-8a63-d81ca3f45a4c" providerId="ADAL" clId="{7C6796AA-8F17-4D34-9C84-EB9BE9606FBF}" dt="2023-02-02T23:12:23.252" v="41" actId="20577"/>
        <pc:sldMkLst>
          <pc:docMk/>
          <pc:sldMk cId="1809928324" sldId="283"/>
        </pc:sldMkLst>
        <pc:spChg chg="mod">
          <ac:chgData name="Diana Carolina Rodriguez Montaño" userId="89b2623d-4aef-45f3-8a63-d81ca3f45a4c" providerId="ADAL" clId="{7C6796AA-8F17-4D34-9C84-EB9BE9606FBF}" dt="2023-02-02T23:12:23.252" v="41" actId="20577"/>
          <ac:spMkLst>
            <pc:docMk/>
            <pc:sldMk cId="1809928324" sldId="283"/>
            <ac:spMk id="8" creationId="{FC9912F7-6662-4198-A04A-CF7FA7FF2802}"/>
          </ac:spMkLst>
        </pc:spChg>
      </pc:sldChg>
      <pc:sldChg chg="addSp delSp modSp mod">
        <pc:chgData name="Diana Carolina Rodriguez Montaño" userId="89b2623d-4aef-45f3-8a63-d81ca3f45a4c" providerId="ADAL" clId="{7C6796AA-8F17-4D34-9C84-EB9BE9606FBF}" dt="2023-02-03T12:34:43.700" v="72" actId="1076"/>
        <pc:sldMkLst>
          <pc:docMk/>
          <pc:sldMk cId="4201095045" sldId="287"/>
        </pc:sldMkLst>
        <pc:spChg chg="add mod">
          <ac:chgData name="Diana Carolina Rodriguez Montaño" userId="89b2623d-4aef-45f3-8a63-d81ca3f45a4c" providerId="ADAL" clId="{7C6796AA-8F17-4D34-9C84-EB9BE9606FBF}" dt="2023-02-03T12:34:43.700" v="72" actId="1076"/>
          <ac:spMkLst>
            <pc:docMk/>
            <pc:sldMk cId="4201095045" sldId="287"/>
            <ac:spMk id="3" creationId="{F526E037-1777-9DC5-9DD8-CE7B9A5FA37F}"/>
          </ac:spMkLst>
        </pc:spChg>
        <pc:spChg chg="mod">
          <ac:chgData name="Diana Carolina Rodriguez Montaño" userId="89b2623d-4aef-45f3-8a63-d81ca3f45a4c" providerId="ADAL" clId="{7C6796AA-8F17-4D34-9C84-EB9BE9606FBF}" dt="2023-02-02T23:18:10.549" v="64" actId="20577"/>
          <ac:spMkLst>
            <pc:docMk/>
            <pc:sldMk cId="4201095045" sldId="287"/>
            <ac:spMk id="8" creationId="{D485EDD3-3803-4FBF-8900-9DABE0064B1D}"/>
          </ac:spMkLst>
        </pc:spChg>
        <pc:picChg chg="del">
          <ac:chgData name="Diana Carolina Rodriguez Montaño" userId="89b2623d-4aef-45f3-8a63-d81ca3f45a4c" providerId="ADAL" clId="{7C6796AA-8F17-4D34-9C84-EB9BE9606FBF}" dt="2023-02-03T12:33:45.524" v="65" actId="478"/>
          <ac:picMkLst>
            <pc:docMk/>
            <pc:sldMk cId="4201095045" sldId="287"/>
            <ac:picMk id="10" creationId="{D122F84B-DB7C-49B2-9AF5-EE3E18CBC4FA}"/>
          </ac:picMkLst>
        </pc:picChg>
      </pc:sldChg>
      <pc:sldChg chg="modSp mod">
        <pc:chgData name="Diana Carolina Rodriguez Montaño" userId="89b2623d-4aef-45f3-8a63-d81ca3f45a4c" providerId="ADAL" clId="{7C6796AA-8F17-4D34-9C84-EB9BE9606FBF}" dt="2023-02-03T12:35:36.831" v="79" actId="20577"/>
        <pc:sldMkLst>
          <pc:docMk/>
          <pc:sldMk cId="3328399305" sldId="291"/>
        </pc:sldMkLst>
        <pc:spChg chg="mod">
          <ac:chgData name="Diana Carolina Rodriguez Montaño" userId="89b2623d-4aef-45f3-8a63-d81ca3f45a4c" providerId="ADAL" clId="{7C6796AA-8F17-4D34-9C84-EB9BE9606FBF}" dt="2023-02-03T12:35:36.831" v="79" actId="20577"/>
          <ac:spMkLst>
            <pc:docMk/>
            <pc:sldMk cId="3328399305" sldId="291"/>
            <ac:spMk id="2" creationId="{57B79D6F-740C-28D3-0D6B-3CA3293995E4}"/>
          </ac:spMkLst>
        </pc:spChg>
      </pc:sldChg>
      <pc:sldChg chg="addSp delSp modSp mod">
        <pc:chgData name="Diana Carolina Rodriguez Montaño" userId="89b2623d-4aef-45f3-8a63-d81ca3f45a4c" providerId="ADAL" clId="{7C6796AA-8F17-4D34-9C84-EB9BE9606FBF}" dt="2023-02-03T12:48:03.142" v="91" actId="20577"/>
        <pc:sldMkLst>
          <pc:docMk/>
          <pc:sldMk cId="4033002351" sldId="293"/>
        </pc:sldMkLst>
        <pc:spChg chg="mod">
          <ac:chgData name="Diana Carolina Rodriguez Montaño" userId="89b2623d-4aef-45f3-8a63-d81ca3f45a4c" providerId="ADAL" clId="{7C6796AA-8F17-4D34-9C84-EB9BE9606FBF}" dt="2023-02-03T12:48:03.142" v="91" actId="20577"/>
          <ac:spMkLst>
            <pc:docMk/>
            <pc:sldMk cId="4033002351" sldId="293"/>
            <ac:spMk id="15" creationId="{EAC74F50-0AB4-4FB4-99C4-F25B60295E1F}"/>
          </ac:spMkLst>
        </pc:spChg>
        <pc:graphicFrameChg chg="add del modGraphic">
          <ac:chgData name="Diana Carolina Rodriguez Montaño" userId="89b2623d-4aef-45f3-8a63-d81ca3f45a4c" providerId="ADAL" clId="{7C6796AA-8F17-4D34-9C84-EB9BE9606FBF}" dt="2023-02-03T12:47:31.306" v="83" actId="478"/>
          <ac:graphicFrameMkLst>
            <pc:docMk/>
            <pc:sldMk cId="4033002351" sldId="293"/>
            <ac:graphicFrameMk id="3" creationId="{8D346102-81FB-BF3B-24BF-FEC1C193CC41}"/>
          </ac:graphicFrameMkLst>
        </pc:graphicFrameChg>
        <pc:picChg chg="add mod">
          <ac:chgData name="Diana Carolina Rodriguez Montaño" userId="89b2623d-4aef-45f3-8a63-d81ca3f45a4c" providerId="ADAL" clId="{7C6796AA-8F17-4D34-9C84-EB9BE9606FBF}" dt="2023-02-03T12:47:56.620" v="87" actId="14100"/>
          <ac:picMkLst>
            <pc:docMk/>
            <pc:sldMk cId="4033002351" sldId="293"/>
            <ac:picMk id="2" creationId="{22FB0832-2652-AA38-BFA9-F8C485B289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36217-514B-43AF-9C03-E35F9A7F1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10A3C8-D01C-4727-AFDC-D7B79218E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4EAD48-6F76-479A-8CD7-B2BFE44E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F1C9-24AC-4EA7-8B85-CBB9449599E2}" type="datetimeFigureOut">
              <a:rPr lang="es-CO" smtClean="0"/>
              <a:t>2/02/2023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67AB2E-CEA5-4DCE-9AFF-5F3A2EF7A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E6EE5A-4332-479D-873A-01A2CAFF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78EF-88F0-4DFF-86A1-7128184035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14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D1883-1728-4663-AC61-9800F140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4ADBC1-854A-453F-A2EC-49DDC6254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D7FEBE-816F-417E-AAA2-FD8BFC91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F1C9-24AC-4EA7-8B85-CBB9449599E2}" type="datetimeFigureOut">
              <a:rPr lang="es-CO" smtClean="0"/>
              <a:t>2/02/2023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5D4DA7-4CBC-4786-BB3C-FC9DC3E8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B6EB6F-5D03-4849-A04E-835C3FBC2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78EF-88F0-4DFF-86A1-7128184035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71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C8A26E-FA06-4495-B231-44A4FECD8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EABACC-3AD8-4F55-88AE-97D549162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530458-B8D1-443B-A8FC-FEF5C2A7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F1C9-24AC-4EA7-8B85-CBB9449599E2}" type="datetimeFigureOut">
              <a:rPr lang="es-CO" smtClean="0"/>
              <a:t>2/02/2023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F9E9B0-5BCF-47C4-BA24-0ECDB0C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4E1AC-AF06-404F-A588-3B12B301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78EF-88F0-4DFF-86A1-7128184035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5168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541371"/>
            <a:ext cx="10363201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ES_tradnl"/>
              <a:t>Haga clic para modificar el estilo de subtítulo del patrón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82893" y="6446579"/>
            <a:ext cx="270908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944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CDC2B-215C-4881-92AA-6B5F3E93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69ECE1-3483-4113-9072-C18BBCFAD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F2E67-D1DF-4F6B-A59F-D5C8B84C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F1C9-24AC-4EA7-8B85-CBB9449599E2}" type="datetimeFigureOut">
              <a:rPr lang="es-CO" smtClean="0"/>
              <a:t>2/02/2023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52C83F-DBDB-4B39-81A5-733E7605E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F32E25-D5AB-4698-AC7A-F0BD6FFFD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78EF-88F0-4DFF-86A1-7128184035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602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BA06F-59BD-42C5-9632-DA58A0D9E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F28EE8-19C7-498E-BDA1-829176AE8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8D8114-ECDD-43D6-A584-2EE9F0AF1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F1C9-24AC-4EA7-8B85-CBB9449599E2}" type="datetimeFigureOut">
              <a:rPr lang="es-CO" smtClean="0"/>
              <a:t>2/02/2023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70A318-7BBA-4D4E-9E0E-7BCA3BBB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C33109-1944-4AA7-B098-71D413D8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78EF-88F0-4DFF-86A1-7128184035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37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60ED-FCBA-4784-B151-E5697641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8FBAA7-FD1D-4B24-8463-27159A40F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7B24A3-CEC4-496E-BF46-28DAB0F2C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FB3C90-48C6-430B-A21C-52A5E6B9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F1C9-24AC-4EA7-8B85-CBB9449599E2}" type="datetimeFigureOut">
              <a:rPr lang="es-CO" smtClean="0"/>
              <a:t>2/02/2023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18BF88-24AF-4C9F-BDFB-25C631ED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AF1213-C11B-4114-A4C1-E773D9DC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78EF-88F0-4DFF-86A1-7128184035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248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E54AB-689C-4BC9-AF28-1C6CC1481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F32656-08BF-45E0-B100-84C72FCE2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07CF98-B275-48F4-97DF-4A70B0BE9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87A949-2AA4-4C35-B47A-E6F6342D7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D5D4612-21F9-4184-9B75-09DD645FB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E26600-179C-434C-A35C-88A288D7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F1C9-24AC-4EA7-8B85-CBB9449599E2}" type="datetimeFigureOut">
              <a:rPr lang="es-CO" smtClean="0"/>
              <a:t>2/02/2023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D1A4A63-44CC-40B9-B507-BD1A451B0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5C3317-4D38-463A-9DF6-627E1C1C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78EF-88F0-4DFF-86A1-7128184035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63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EF3E4-576E-453E-BC1E-7E3D2428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C74840-CE8E-4E8B-9F1B-227AF333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F1C9-24AC-4EA7-8B85-CBB9449599E2}" type="datetimeFigureOut">
              <a:rPr lang="es-CO" smtClean="0"/>
              <a:t>2/02/2023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EF29CF-36B3-4554-B565-601FC978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7DBF30-F7B3-410B-9528-52C8CA8C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78EF-88F0-4DFF-86A1-7128184035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715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BB9AA1-9AD0-4726-A846-B0C26D2D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F1C9-24AC-4EA7-8B85-CBB9449599E2}" type="datetimeFigureOut">
              <a:rPr lang="es-CO" smtClean="0"/>
              <a:t>2/02/2023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6478DD0-18BA-4336-8129-FEDC308A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9B385-C3B4-4CF1-AC0C-BEF78B93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78EF-88F0-4DFF-86A1-7128184035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612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810D7-963B-4583-B937-0B20F2C1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3C52F-DB83-4DB9-92F8-5C94255AD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DD858C-6F18-4EFB-924C-496E83DF4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F36D58-D459-4505-B835-791654DFD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F1C9-24AC-4EA7-8B85-CBB9449599E2}" type="datetimeFigureOut">
              <a:rPr lang="es-CO" smtClean="0"/>
              <a:t>2/02/2023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17C59F-7033-4538-9EF0-3758F1B0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E2B2F2-FB65-439B-8CCC-0DD51598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78EF-88F0-4DFF-86A1-7128184035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086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ADF63-9F17-4086-8334-BE3AD32D2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81E36-4295-4838-8065-2AC6B50C7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37A9E3-0B8A-477E-9359-62516A634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CEEAA9-D167-45C9-A784-7A4C6EE35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F1C9-24AC-4EA7-8B85-CBB9449599E2}" type="datetimeFigureOut">
              <a:rPr lang="es-CO" smtClean="0"/>
              <a:t>2/02/2023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65D730-4B02-42B8-8C87-919ADA3C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A5B737-490C-4DC0-9189-70B5621B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78EF-88F0-4DFF-86A1-7128184035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059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34C150-48C8-4D24-BD4B-C0C3C3AE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23FA69-B7F5-4F7E-853D-552B322F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144386-F1A3-40FB-B77F-52E16762F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CF1C9-24AC-4EA7-8B85-CBB9449599E2}" type="datetimeFigureOut">
              <a:rPr lang="es-CO" smtClean="0"/>
              <a:t>2/02/2023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2E466-829C-4CEC-B949-BD38CC4C7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136DAD-CE76-4F16-9535-BF36DC75D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978EF-88F0-4DFF-86A1-7128184035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200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ifin.asobancaria.com/cifin/icetexv2/public?accion=InicioFormularioDeudorSolidario" TargetMode="External"/><Relationship Id="rId5" Type="http://schemas.openxmlformats.org/officeDocument/2006/relationships/image" Target="../media/image13.png"/><Relationship Id="rId4" Type="http://schemas.openxmlformats.org/officeDocument/2006/relationships/image" Target="cid:image002.jpg@01D78DF0.811F2B5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icetex.gov.co/Portal/Home/HomeEstudiante/fondos-en-administracion/formulario-de-inscripc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OREPLY2@ICETEX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n 3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0"/>
            <a:ext cx="12184303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95851" y="1911527"/>
            <a:ext cx="3744446" cy="1931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5" name="object 335"/>
          <p:cNvSpPr txBox="1">
            <a:spLocks noGrp="1"/>
          </p:cNvSpPr>
          <p:nvPr>
            <p:ph type="ctrTitle"/>
          </p:nvPr>
        </p:nvSpPr>
        <p:spPr>
          <a:xfrm>
            <a:off x="5077521" y="2142246"/>
            <a:ext cx="6697391" cy="1781735"/>
          </a:xfrm>
          <a:prstGeom prst="rect">
            <a:avLst/>
          </a:prstGeom>
        </p:spPr>
        <p:txBody>
          <a:bodyPr vert="horz" wrap="square" lIns="0" tIns="8856" rIns="0" bIns="0" rtlCol="0" anchor="ctr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</a:rPr>
              <a:t>LEGALIZACIÓN CRÉDITO CONDONABLE FONDO </a:t>
            </a:r>
            <a:r>
              <a:rPr lang="es-ES" sz="3200" b="1" dirty="0">
                <a:solidFill>
                  <a:srgbClr val="002060"/>
                </a:solidFill>
              </a:rPr>
              <a:t>SDG 2023</a:t>
            </a:r>
            <a:br>
              <a:rPr lang="es-ES" sz="3200" b="1" dirty="0">
                <a:solidFill>
                  <a:srgbClr val="002060"/>
                </a:solidFill>
              </a:rPr>
            </a:br>
            <a:br>
              <a:rPr lang="pt-BR" sz="3200" b="1" dirty="0">
                <a:solidFill>
                  <a:srgbClr val="002060"/>
                </a:solidFill>
              </a:rPr>
            </a:br>
            <a:r>
              <a:rPr lang="pt-BR" sz="3200" b="1" dirty="0">
                <a:solidFill>
                  <a:srgbClr val="002060"/>
                </a:solidFill>
              </a:rPr>
              <a:t>SDG - ICETEX</a:t>
            </a:r>
          </a:p>
        </p:txBody>
      </p:sp>
      <p:sp>
        <p:nvSpPr>
          <p:cNvPr id="337" name="object 337"/>
          <p:cNvSpPr/>
          <p:nvPr/>
        </p:nvSpPr>
        <p:spPr>
          <a:xfrm>
            <a:off x="6092579" y="1386333"/>
            <a:ext cx="4776914" cy="134780"/>
          </a:xfrm>
          <a:custGeom>
            <a:avLst/>
            <a:gdLst/>
            <a:ahLst/>
            <a:cxnLst/>
            <a:rect l="l" t="t" r="r" b="b"/>
            <a:pathLst>
              <a:path w="1780540" h="138430">
                <a:moveTo>
                  <a:pt x="1780312" y="138184"/>
                </a:moveTo>
                <a:lnTo>
                  <a:pt x="0" y="138184"/>
                </a:lnTo>
                <a:lnTo>
                  <a:pt x="0" y="0"/>
                </a:lnTo>
                <a:lnTo>
                  <a:pt x="1780312" y="0"/>
                </a:lnTo>
                <a:lnTo>
                  <a:pt x="1780312" y="138184"/>
                </a:lnTo>
                <a:close/>
              </a:path>
            </a:pathLst>
          </a:custGeom>
          <a:solidFill>
            <a:srgbClr val="00F0E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2" name="object 352"/>
          <p:cNvSpPr/>
          <p:nvPr/>
        </p:nvSpPr>
        <p:spPr>
          <a:xfrm>
            <a:off x="157534" y="4288915"/>
            <a:ext cx="5055513" cy="422416"/>
          </a:xfrm>
          <a:custGeom>
            <a:avLst/>
            <a:gdLst/>
            <a:ahLst/>
            <a:cxnLst/>
            <a:rect l="l" t="t" r="r" b="b"/>
            <a:pathLst>
              <a:path w="8336915" h="696595">
                <a:moveTo>
                  <a:pt x="7735460" y="0"/>
                </a:moveTo>
                <a:lnTo>
                  <a:pt x="0" y="0"/>
                </a:lnTo>
                <a:lnTo>
                  <a:pt x="0" y="696073"/>
                </a:lnTo>
                <a:lnTo>
                  <a:pt x="8336332" y="680000"/>
                </a:lnTo>
                <a:lnTo>
                  <a:pt x="7735460" y="0"/>
                </a:lnTo>
                <a:close/>
              </a:path>
            </a:pathLst>
          </a:custGeom>
          <a:solidFill>
            <a:srgbClr val="00096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5" name="object 355"/>
          <p:cNvSpPr/>
          <p:nvPr/>
        </p:nvSpPr>
        <p:spPr>
          <a:xfrm>
            <a:off x="4521377" y="1687387"/>
            <a:ext cx="146325" cy="2377389"/>
          </a:xfrm>
          <a:custGeom>
            <a:avLst/>
            <a:gdLst/>
            <a:ahLst/>
            <a:cxnLst/>
            <a:rect l="l" t="t" r="r" b="b"/>
            <a:pathLst>
              <a:path w="241300" h="3920490">
                <a:moveTo>
                  <a:pt x="241249" y="3920299"/>
                </a:moveTo>
                <a:lnTo>
                  <a:pt x="0" y="3920299"/>
                </a:lnTo>
                <a:lnTo>
                  <a:pt x="0" y="0"/>
                </a:lnTo>
                <a:lnTo>
                  <a:pt x="241249" y="0"/>
                </a:lnTo>
                <a:lnTo>
                  <a:pt x="241249" y="3920299"/>
                </a:lnTo>
                <a:close/>
              </a:path>
            </a:pathLst>
          </a:custGeom>
          <a:solidFill>
            <a:srgbClr val="00FFF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7" name="object 333"/>
          <p:cNvSpPr txBox="1"/>
          <p:nvPr/>
        </p:nvSpPr>
        <p:spPr>
          <a:xfrm>
            <a:off x="5370153" y="4500123"/>
            <a:ext cx="6175717" cy="971544"/>
          </a:xfrm>
          <a:prstGeom prst="rect">
            <a:avLst/>
          </a:prstGeom>
        </p:spPr>
        <p:txBody>
          <a:bodyPr vert="horz" wrap="square" lIns="0" tIns="47748" rIns="0" bIns="0" rtlCol="0">
            <a:spAutoFit/>
          </a:bodyPr>
          <a:lstStyle/>
          <a:p>
            <a:pPr algn="ctr" defTabSz="584200">
              <a:defRPr sz="3600">
                <a:solidFill>
                  <a:srgbClr val="7293CC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s-CO" sz="2000" dirty="0">
              <a:solidFill>
                <a:srgbClr val="002060"/>
              </a:solidFill>
            </a:endParaRPr>
          </a:p>
          <a:p>
            <a:pPr algn="ctr" defTabSz="584200">
              <a:defRPr sz="3600">
                <a:solidFill>
                  <a:srgbClr val="7293CC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s-CO" sz="2000" dirty="0">
              <a:solidFill>
                <a:srgbClr val="002060"/>
              </a:solidFill>
            </a:endParaRPr>
          </a:p>
          <a:p>
            <a:pPr algn="ctr" defTabSz="584200">
              <a:defRPr sz="3600">
                <a:solidFill>
                  <a:srgbClr val="7293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O" sz="2000" dirty="0">
                <a:solidFill>
                  <a:srgbClr val="002060"/>
                </a:solidFill>
                <a:latin typeface="Arial"/>
                <a:cs typeface="Arial"/>
              </a:rPr>
              <a:t>Bogotá D.C. febrero de 2023</a:t>
            </a:r>
            <a:endParaRPr sz="1850" dirty="0">
              <a:solidFill>
                <a:srgbClr val="002060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3AC7469-E739-4884-B882-F35425AA7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2" t="26269" r="20977" b="12445"/>
          <a:stretch/>
        </p:blipFill>
        <p:spPr>
          <a:xfrm>
            <a:off x="132521" y="92764"/>
            <a:ext cx="12009148" cy="658633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A54216A-97FD-48BA-AB22-F21CAB422629}"/>
              </a:ext>
            </a:extLst>
          </p:cNvPr>
          <p:cNvSpPr/>
          <p:nvPr/>
        </p:nvSpPr>
        <p:spPr>
          <a:xfrm>
            <a:off x="10151165" y="1046922"/>
            <a:ext cx="689113" cy="23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0784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F96812-73E4-4C16-BF9D-7D01A0150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14" t="22015" r="20000" b="66960"/>
          <a:stretch/>
        </p:blipFill>
        <p:spPr>
          <a:xfrm>
            <a:off x="92766" y="159026"/>
            <a:ext cx="11834192" cy="100716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49D736B-B77B-4926-8CDC-CC4F8D247978}"/>
              </a:ext>
            </a:extLst>
          </p:cNvPr>
          <p:cNvSpPr/>
          <p:nvPr/>
        </p:nvSpPr>
        <p:spPr>
          <a:xfrm>
            <a:off x="768625" y="1166193"/>
            <a:ext cx="3922645" cy="185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2BE098-F101-4D4B-BB96-29C5A203A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6" t="27042" r="1305" b="4132"/>
          <a:stretch/>
        </p:blipFill>
        <p:spPr>
          <a:xfrm>
            <a:off x="92766" y="1351723"/>
            <a:ext cx="11887200" cy="47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55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AF05AA-52D5-4AA7-A988-CFBAEEC93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70" t="21823" r="20978" b="10512"/>
          <a:stretch/>
        </p:blipFill>
        <p:spPr>
          <a:xfrm>
            <a:off x="119268" y="159027"/>
            <a:ext cx="11940209" cy="638754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99EC9FD-E2A0-444F-BF22-746AB32DFF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887" r="2065" b="40302"/>
          <a:stretch/>
        </p:blipFill>
        <p:spPr>
          <a:xfrm>
            <a:off x="717452" y="2304756"/>
            <a:ext cx="10789920" cy="209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1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2FAC747-24D5-4EA5-9F5F-1D67A8B67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70" t="23368" r="21739" b="7805"/>
          <a:stretch/>
        </p:blipFill>
        <p:spPr>
          <a:xfrm>
            <a:off x="0" y="0"/>
            <a:ext cx="12059478" cy="668708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21375FB-DB5C-478E-AC1C-BD60BFE6B1B8}"/>
              </a:ext>
            </a:extLst>
          </p:cNvPr>
          <p:cNvSpPr/>
          <p:nvPr/>
        </p:nvSpPr>
        <p:spPr>
          <a:xfrm>
            <a:off x="2279373" y="1205948"/>
            <a:ext cx="1524001" cy="23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0142C5-7D27-D137-4F3C-7928A2D4911F}"/>
              </a:ext>
            </a:extLst>
          </p:cNvPr>
          <p:cNvSpPr txBox="1"/>
          <p:nvPr/>
        </p:nvSpPr>
        <p:spPr>
          <a:xfrm>
            <a:off x="7354955" y="3592196"/>
            <a:ext cx="231913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</a:rPr>
              <a:t>SDG 2023 1</a:t>
            </a:r>
            <a:endParaRPr lang="es-CO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12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n 3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0"/>
            <a:ext cx="12184303" cy="6858000"/>
          </a:xfrm>
          <a:prstGeom prst="rect">
            <a:avLst/>
          </a:prstGeom>
        </p:spPr>
      </p:pic>
      <p:sp>
        <p:nvSpPr>
          <p:cNvPr id="337" name="object 337"/>
          <p:cNvSpPr/>
          <p:nvPr/>
        </p:nvSpPr>
        <p:spPr>
          <a:xfrm>
            <a:off x="6281587" y="415387"/>
            <a:ext cx="4776914" cy="134780"/>
          </a:xfrm>
          <a:custGeom>
            <a:avLst/>
            <a:gdLst/>
            <a:ahLst/>
            <a:cxnLst/>
            <a:rect l="l" t="t" r="r" b="b"/>
            <a:pathLst>
              <a:path w="1780540" h="138430">
                <a:moveTo>
                  <a:pt x="1780312" y="138184"/>
                </a:moveTo>
                <a:lnTo>
                  <a:pt x="0" y="138184"/>
                </a:lnTo>
                <a:lnTo>
                  <a:pt x="0" y="0"/>
                </a:lnTo>
                <a:lnTo>
                  <a:pt x="1780312" y="0"/>
                </a:lnTo>
                <a:lnTo>
                  <a:pt x="1780312" y="138184"/>
                </a:lnTo>
                <a:close/>
              </a:path>
            </a:pathLst>
          </a:custGeom>
          <a:solidFill>
            <a:srgbClr val="00F0E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85EDD3-3803-4FBF-8900-9DABE0064B1D}"/>
              </a:ext>
            </a:extLst>
          </p:cNvPr>
          <p:cNvSpPr txBox="1"/>
          <p:nvPr/>
        </p:nvSpPr>
        <p:spPr>
          <a:xfrm>
            <a:off x="267907" y="1291990"/>
            <a:ext cx="11645797" cy="156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ES_tradnl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</a:t>
            </a:r>
            <a:r>
              <a:rPr lang="es-ES_tradnl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 vez validada </a:t>
            </a:r>
            <a:r>
              <a:rPr lang="es-ES_tradnl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</a:t>
            </a:r>
            <a:r>
              <a:rPr lang="es-ES_tradnl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inscripción a la convocatoria, recibirá un correo con un nuevo enlace y contraseña para realizar el cargue de los documentos requeridos en la legalización.</a:t>
            </a:r>
            <a:endParaRPr lang="es-CO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s-CO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Prepare los siguientes documentos para cargarlos en la plataforma:</a:t>
            </a:r>
            <a:endParaRPr lang="es-CO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 </a:t>
            </a:r>
            <a:endParaRPr lang="es-CO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1B78A5-6755-4186-A83A-CBF3A7795E2A}"/>
              </a:ext>
            </a:extLst>
          </p:cNvPr>
          <p:cNvSpPr txBox="1"/>
          <p:nvPr/>
        </p:nvSpPr>
        <p:spPr>
          <a:xfrm>
            <a:off x="4111488" y="741823"/>
            <a:ext cx="7039778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ES_tradnl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TERCER </a:t>
            </a:r>
            <a:r>
              <a:rPr lang="es-ES_tradnl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PASO.</a:t>
            </a:r>
            <a:r>
              <a:rPr lang="es-ES_tradnl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PROCESO DE CARGUE DE DOCUMENTOS</a:t>
            </a:r>
            <a:endParaRPr lang="es-CO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26E037-1777-9DC5-9DD8-CE7B9A5FA37F}"/>
              </a:ext>
            </a:extLst>
          </p:cNvPr>
          <p:cNvSpPr txBox="1"/>
          <p:nvPr/>
        </p:nvSpPr>
        <p:spPr>
          <a:xfrm>
            <a:off x="1152939" y="2675638"/>
            <a:ext cx="8025622" cy="2852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i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a) Fotocopia legible del documento de Identidad del beneficiario.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i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b) Fotocopia legible del documento de Identidad del codeudor previamente aprobado.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i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c) Formulario diligenciado en la plataforma del ICETEX para inscripción a la convocatoria debidamente firmado.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i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d) Formulario de postulación del Deudor solidario aprobado debidamente firmado.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i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e) Recibo de matrícula expedido por la Institución educativa.</a:t>
            </a:r>
          </a:p>
        </p:txBody>
      </p:sp>
    </p:spTree>
    <p:extLst>
      <p:ext uri="{BB962C8B-B14F-4D97-AF65-F5344CB8AC3E}">
        <p14:creationId xmlns:p14="http://schemas.microsoft.com/office/powerpoint/2010/main" val="4201095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n 3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0"/>
            <a:ext cx="12184303" cy="6858000"/>
          </a:xfrm>
          <a:prstGeom prst="rect">
            <a:avLst/>
          </a:prstGeom>
        </p:spPr>
      </p:pic>
      <p:sp>
        <p:nvSpPr>
          <p:cNvPr id="337" name="object 337"/>
          <p:cNvSpPr/>
          <p:nvPr/>
        </p:nvSpPr>
        <p:spPr>
          <a:xfrm>
            <a:off x="6281587" y="415387"/>
            <a:ext cx="4776914" cy="134780"/>
          </a:xfrm>
          <a:custGeom>
            <a:avLst/>
            <a:gdLst/>
            <a:ahLst/>
            <a:cxnLst/>
            <a:rect l="l" t="t" r="r" b="b"/>
            <a:pathLst>
              <a:path w="1780540" h="138430">
                <a:moveTo>
                  <a:pt x="1780312" y="138184"/>
                </a:moveTo>
                <a:lnTo>
                  <a:pt x="0" y="138184"/>
                </a:lnTo>
                <a:lnTo>
                  <a:pt x="0" y="0"/>
                </a:lnTo>
                <a:lnTo>
                  <a:pt x="1780312" y="0"/>
                </a:lnTo>
                <a:lnTo>
                  <a:pt x="1780312" y="138184"/>
                </a:lnTo>
                <a:close/>
              </a:path>
            </a:pathLst>
          </a:custGeom>
          <a:solidFill>
            <a:srgbClr val="00F0E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85EDD3-3803-4FBF-8900-9DABE0064B1D}"/>
              </a:ext>
            </a:extLst>
          </p:cNvPr>
          <p:cNvSpPr txBox="1"/>
          <p:nvPr/>
        </p:nvSpPr>
        <p:spPr>
          <a:xfrm>
            <a:off x="1765403" y="1632780"/>
            <a:ext cx="8160475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s-CO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Importante:</a:t>
            </a:r>
            <a:r>
              <a:rPr lang="es-ES_tradnl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Antes de iniciar el cargue de documentos debe tener en cuenta los siguientes aspectos: </a:t>
            </a:r>
            <a:endParaRPr lang="es-CO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s-CO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_tradnl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Cada documento debe ser escaneado en formato PDF, debido a que la plataforma no reconoce documentos en otros formatos. </a:t>
            </a:r>
            <a:endParaRPr lang="es-CO" sz="2000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_tradnl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El documento cargado en PDF no debe superar 2MB.</a:t>
            </a:r>
            <a:endParaRPr lang="es-CO" sz="2000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_tradnl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No se verificarán los documentos adjuntos que se encuentren cifrados, encriptados o con contraseñas, tampoco aquellos que no estén completos o legibles.</a:t>
            </a:r>
            <a:endParaRPr lang="es-CO" sz="2000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_tradnl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El beneficiario deberá ingresar constantemente a la plataforma de cargue de documentos informada por el ICETEX, para consultar el estado de la revisión de los documentos.</a:t>
            </a:r>
            <a:endParaRPr lang="es-CO" sz="2000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_tradnl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s-CO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1B78A5-6755-4186-A83A-CBF3A7795E2A}"/>
              </a:ext>
            </a:extLst>
          </p:cNvPr>
          <p:cNvSpPr txBox="1"/>
          <p:nvPr/>
        </p:nvSpPr>
        <p:spPr>
          <a:xfrm>
            <a:off x="4164496" y="789237"/>
            <a:ext cx="7039778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ES_tradnl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TERCER </a:t>
            </a:r>
            <a:r>
              <a:rPr lang="es-ES_tradnl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PASO.</a:t>
            </a:r>
            <a:r>
              <a:rPr lang="es-ES_tradnl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PROCESO DE CARGUE DE DOCUMENTOS</a:t>
            </a:r>
            <a:endParaRPr lang="es-CO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78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n 3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0"/>
            <a:ext cx="12184303" cy="6858000"/>
          </a:xfrm>
          <a:prstGeom prst="rect">
            <a:avLst/>
          </a:prstGeom>
        </p:spPr>
      </p:pic>
      <p:sp>
        <p:nvSpPr>
          <p:cNvPr id="337" name="object 337"/>
          <p:cNvSpPr/>
          <p:nvPr/>
        </p:nvSpPr>
        <p:spPr>
          <a:xfrm>
            <a:off x="6811617" y="796678"/>
            <a:ext cx="4399722" cy="117722"/>
          </a:xfrm>
          <a:custGeom>
            <a:avLst/>
            <a:gdLst/>
            <a:ahLst/>
            <a:cxnLst/>
            <a:rect l="l" t="t" r="r" b="b"/>
            <a:pathLst>
              <a:path w="1780540" h="138430">
                <a:moveTo>
                  <a:pt x="1780312" y="138184"/>
                </a:moveTo>
                <a:lnTo>
                  <a:pt x="0" y="138184"/>
                </a:lnTo>
                <a:lnTo>
                  <a:pt x="0" y="0"/>
                </a:lnTo>
                <a:lnTo>
                  <a:pt x="1780312" y="0"/>
                </a:lnTo>
                <a:lnTo>
                  <a:pt x="1780312" y="138184"/>
                </a:lnTo>
                <a:close/>
              </a:path>
            </a:pathLst>
          </a:custGeom>
          <a:solidFill>
            <a:srgbClr val="00F0E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9FB2BA-C87D-45E2-8B3D-4245A21F51EA}"/>
              </a:ext>
            </a:extLst>
          </p:cNvPr>
          <p:cNvSpPr txBox="1"/>
          <p:nvPr/>
        </p:nvSpPr>
        <p:spPr>
          <a:xfrm>
            <a:off x="563217" y="1158142"/>
            <a:ext cx="713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* Cómo descargar DOCUMENTO 3 – FORMULARIO DE INSCRIPCION </a:t>
            </a:r>
            <a:endParaRPr lang="es-CO" b="1" dirty="0">
              <a:solidFill>
                <a:srgbClr val="FF0000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B808C33-E44B-4C04-882D-1ABC048EC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97" t="33154" r="21740" b="21800"/>
          <a:stretch/>
        </p:blipFill>
        <p:spPr>
          <a:xfrm>
            <a:off x="563217" y="1623369"/>
            <a:ext cx="10648122" cy="401890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57BECCC-3966-4F84-BED8-367C6CFB9619}"/>
              </a:ext>
            </a:extLst>
          </p:cNvPr>
          <p:cNvSpPr txBox="1"/>
          <p:nvPr/>
        </p:nvSpPr>
        <p:spPr>
          <a:xfrm>
            <a:off x="6711732" y="343855"/>
            <a:ext cx="4658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DESCARGA FORMULARIOS SOPORTES</a:t>
            </a:r>
            <a:endParaRPr lang="es-CO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B79D6F-740C-28D3-0D6B-3CA3293995E4}"/>
              </a:ext>
            </a:extLst>
          </p:cNvPr>
          <p:cNvSpPr txBox="1"/>
          <p:nvPr/>
        </p:nvSpPr>
        <p:spPr>
          <a:xfrm>
            <a:off x="2345635" y="1803152"/>
            <a:ext cx="128546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</a:rPr>
              <a:t>SDG 2023 1</a:t>
            </a:r>
            <a:endParaRPr lang="es-CO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99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n 3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0"/>
            <a:ext cx="12184303" cy="6858000"/>
          </a:xfrm>
          <a:prstGeom prst="rect">
            <a:avLst/>
          </a:prstGeom>
        </p:spPr>
      </p:pic>
      <p:sp>
        <p:nvSpPr>
          <p:cNvPr id="337" name="object 337"/>
          <p:cNvSpPr/>
          <p:nvPr/>
        </p:nvSpPr>
        <p:spPr>
          <a:xfrm>
            <a:off x="6698479" y="749713"/>
            <a:ext cx="4542237" cy="158554"/>
          </a:xfrm>
          <a:custGeom>
            <a:avLst/>
            <a:gdLst/>
            <a:ahLst/>
            <a:cxnLst/>
            <a:rect l="l" t="t" r="r" b="b"/>
            <a:pathLst>
              <a:path w="1780540" h="138430">
                <a:moveTo>
                  <a:pt x="1780312" y="138184"/>
                </a:moveTo>
                <a:lnTo>
                  <a:pt x="0" y="138184"/>
                </a:lnTo>
                <a:lnTo>
                  <a:pt x="0" y="0"/>
                </a:lnTo>
                <a:lnTo>
                  <a:pt x="1780312" y="0"/>
                </a:lnTo>
                <a:lnTo>
                  <a:pt x="1780312" y="138184"/>
                </a:lnTo>
                <a:close/>
              </a:path>
            </a:pathLst>
          </a:custGeom>
          <a:solidFill>
            <a:srgbClr val="00F0E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BA66FC3-E718-4228-BA2B-850E698FC82C}"/>
              </a:ext>
            </a:extLst>
          </p:cNvPr>
          <p:cNvSpPr txBox="1"/>
          <p:nvPr/>
        </p:nvSpPr>
        <p:spPr>
          <a:xfrm>
            <a:off x="563217" y="1236386"/>
            <a:ext cx="766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* Cómo descargar DOCUMENTO 4 – FORMULARIO DEL DEUDOR SOLIDARIO</a:t>
            </a:r>
            <a:endParaRPr lang="es-CO" b="1" dirty="0">
              <a:solidFill>
                <a:srgbClr val="FF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7F8BB0F-7E8A-4ABB-8021-0CA5C34E3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17133" b="2627"/>
          <a:stretch>
            <a:fillRect/>
          </a:stretch>
        </p:blipFill>
        <p:spPr bwMode="auto">
          <a:xfrm>
            <a:off x="927651" y="1987194"/>
            <a:ext cx="10183857" cy="387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8">
            <a:extLst>
              <a:ext uri="{FF2B5EF4-FFF2-40B4-BE49-F238E27FC236}">
                <a16:creationId xmlns:a16="http://schemas.microsoft.com/office/drawing/2014/main" id="{D2285ECA-3FC6-4F0E-B63A-819C7DE3B4E9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1" y="5194851"/>
            <a:ext cx="6093401" cy="66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4A728C6-C72A-41D1-A8CE-798AE14D3A98}"/>
              </a:ext>
            </a:extLst>
          </p:cNvPr>
          <p:cNvSpPr txBox="1"/>
          <p:nvPr/>
        </p:nvSpPr>
        <p:spPr>
          <a:xfrm>
            <a:off x="778565" y="1564505"/>
            <a:ext cx="10183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6"/>
              </a:rPr>
              <a:t>https://cifin.asobancaria.com/cifin/icetexv2/public?accion=InicioFormularioDeudorSolidario</a:t>
            </a:r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AC74F50-0AB4-4FB4-99C4-F25B60295E1F}"/>
              </a:ext>
            </a:extLst>
          </p:cNvPr>
          <p:cNvSpPr txBox="1"/>
          <p:nvPr/>
        </p:nvSpPr>
        <p:spPr>
          <a:xfrm>
            <a:off x="6698480" y="312445"/>
            <a:ext cx="4658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DESCARGA FORMULARIOS SOPORTES</a:t>
            </a:r>
            <a:endParaRPr lang="es-CO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12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n 3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0"/>
            <a:ext cx="12184303" cy="6858000"/>
          </a:xfrm>
          <a:prstGeom prst="rect">
            <a:avLst/>
          </a:prstGeom>
        </p:spPr>
      </p:pic>
      <p:sp>
        <p:nvSpPr>
          <p:cNvPr id="337" name="object 337"/>
          <p:cNvSpPr/>
          <p:nvPr/>
        </p:nvSpPr>
        <p:spPr>
          <a:xfrm>
            <a:off x="6698479" y="749713"/>
            <a:ext cx="4542237" cy="158554"/>
          </a:xfrm>
          <a:custGeom>
            <a:avLst/>
            <a:gdLst/>
            <a:ahLst/>
            <a:cxnLst/>
            <a:rect l="l" t="t" r="r" b="b"/>
            <a:pathLst>
              <a:path w="1780540" h="138430">
                <a:moveTo>
                  <a:pt x="1780312" y="138184"/>
                </a:moveTo>
                <a:lnTo>
                  <a:pt x="0" y="138184"/>
                </a:lnTo>
                <a:lnTo>
                  <a:pt x="0" y="0"/>
                </a:lnTo>
                <a:lnTo>
                  <a:pt x="1780312" y="0"/>
                </a:lnTo>
                <a:lnTo>
                  <a:pt x="1780312" y="138184"/>
                </a:lnTo>
                <a:close/>
              </a:path>
            </a:pathLst>
          </a:custGeom>
          <a:solidFill>
            <a:srgbClr val="00F0E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AC74F50-0AB4-4FB4-99C4-F25B60295E1F}"/>
              </a:ext>
            </a:extLst>
          </p:cNvPr>
          <p:cNvSpPr txBox="1"/>
          <p:nvPr/>
        </p:nvSpPr>
        <p:spPr>
          <a:xfrm>
            <a:off x="6698480" y="312445"/>
            <a:ext cx="4658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CALENDARIO CONVOCATORIA 2023-1</a:t>
            </a:r>
            <a:endParaRPr lang="es-CO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2FB0832-2652-AA38-BFA9-F8C485B28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166" y="1331681"/>
            <a:ext cx="7381460" cy="45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02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n 3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0"/>
            <a:ext cx="12184303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436083" y="2084400"/>
            <a:ext cx="6161233" cy="3035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7" name="object 337"/>
          <p:cNvSpPr/>
          <p:nvPr/>
        </p:nvSpPr>
        <p:spPr>
          <a:xfrm>
            <a:off x="6997236" y="1210400"/>
            <a:ext cx="4505086" cy="91839"/>
          </a:xfrm>
          <a:custGeom>
            <a:avLst/>
            <a:gdLst/>
            <a:ahLst/>
            <a:cxnLst/>
            <a:rect l="l" t="t" r="r" b="b"/>
            <a:pathLst>
              <a:path w="1780540" h="138430">
                <a:moveTo>
                  <a:pt x="1780312" y="138184"/>
                </a:moveTo>
                <a:lnTo>
                  <a:pt x="0" y="138184"/>
                </a:lnTo>
                <a:lnTo>
                  <a:pt x="0" y="0"/>
                </a:lnTo>
                <a:lnTo>
                  <a:pt x="1780312" y="0"/>
                </a:lnTo>
                <a:lnTo>
                  <a:pt x="1780312" y="138184"/>
                </a:lnTo>
                <a:close/>
              </a:path>
            </a:pathLst>
          </a:custGeom>
          <a:solidFill>
            <a:srgbClr val="00F0E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5" name="object 355"/>
          <p:cNvSpPr/>
          <p:nvPr/>
        </p:nvSpPr>
        <p:spPr>
          <a:xfrm>
            <a:off x="6850911" y="2534691"/>
            <a:ext cx="146325" cy="2377389"/>
          </a:xfrm>
          <a:custGeom>
            <a:avLst/>
            <a:gdLst/>
            <a:ahLst/>
            <a:cxnLst/>
            <a:rect l="l" t="t" r="r" b="b"/>
            <a:pathLst>
              <a:path w="241300" h="3920490">
                <a:moveTo>
                  <a:pt x="241249" y="3920299"/>
                </a:moveTo>
                <a:lnTo>
                  <a:pt x="0" y="3920299"/>
                </a:lnTo>
                <a:lnTo>
                  <a:pt x="0" y="0"/>
                </a:lnTo>
                <a:lnTo>
                  <a:pt x="241249" y="0"/>
                </a:lnTo>
                <a:lnTo>
                  <a:pt x="241249" y="3920299"/>
                </a:lnTo>
                <a:close/>
              </a:path>
            </a:pathLst>
          </a:custGeom>
          <a:solidFill>
            <a:srgbClr val="00FFF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349">
            <a:extLst>
              <a:ext uri="{FF2B5EF4-FFF2-40B4-BE49-F238E27FC236}">
                <a16:creationId xmlns:a16="http://schemas.microsoft.com/office/drawing/2014/main" id="{539122F4-FC49-4BB7-83EB-2A3B7283BA82}"/>
              </a:ext>
            </a:extLst>
          </p:cNvPr>
          <p:cNvSpPr txBox="1"/>
          <p:nvPr/>
        </p:nvSpPr>
        <p:spPr>
          <a:xfrm>
            <a:off x="7250831" y="1618248"/>
            <a:ext cx="4363842" cy="3054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pc="-15" dirty="0">
                <a:latin typeface="Brownhill Script"/>
                <a:cs typeface="Brownhill Script"/>
              </a:rPr>
              <a:t>Recuerda revisar el Convenio y el Reglamento Operativo del Fondo para que conozcas todos los derechos, requisitos y obligaciones al pertenecer al Fondo.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CO" spc="-15" dirty="0">
              <a:latin typeface="Brownhill Script"/>
              <a:cs typeface="Brownhill Scrip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0600" spc="-15" dirty="0">
                <a:solidFill>
                  <a:srgbClr val="00FFF1"/>
                </a:solidFill>
                <a:latin typeface="Brownhill Script"/>
                <a:cs typeface="Brownhill Script"/>
              </a:rPr>
              <a:t>¡</a:t>
            </a:r>
            <a:r>
              <a:rPr lang="es-CO" sz="7200" spc="-15" dirty="0">
                <a:solidFill>
                  <a:srgbClr val="00FFF1"/>
                </a:solidFill>
                <a:latin typeface="Brownhill Script"/>
                <a:cs typeface="Brownhill Script"/>
              </a:rPr>
              <a:t>Gracias</a:t>
            </a:r>
            <a:r>
              <a:rPr lang="es-CO" sz="10600" spc="-15" dirty="0">
                <a:solidFill>
                  <a:srgbClr val="00FFF1"/>
                </a:solidFill>
                <a:latin typeface="Brownhill Script"/>
                <a:cs typeface="Brownhill Script"/>
              </a:rPr>
              <a:t>!</a:t>
            </a:r>
            <a:endParaRPr sz="10600" dirty="0">
              <a:latin typeface="Brownhill Script"/>
              <a:cs typeface="Brownhill Script"/>
            </a:endParaRPr>
          </a:p>
        </p:txBody>
      </p:sp>
    </p:spTree>
    <p:extLst>
      <p:ext uri="{BB962C8B-B14F-4D97-AF65-F5344CB8AC3E}">
        <p14:creationId xmlns:p14="http://schemas.microsoft.com/office/powerpoint/2010/main" val="80179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n 3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0"/>
            <a:ext cx="12184303" cy="6858000"/>
          </a:xfrm>
          <a:prstGeom prst="rect">
            <a:avLst/>
          </a:prstGeom>
        </p:spPr>
      </p:pic>
      <p:sp>
        <p:nvSpPr>
          <p:cNvPr id="337" name="object 337"/>
          <p:cNvSpPr/>
          <p:nvPr/>
        </p:nvSpPr>
        <p:spPr>
          <a:xfrm>
            <a:off x="7301319" y="1211726"/>
            <a:ext cx="4161811" cy="167629"/>
          </a:xfrm>
          <a:custGeom>
            <a:avLst/>
            <a:gdLst/>
            <a:ahLst/>
            <a:cxnLst/>
            <a:rect l="l" t="t" r="r" b="b"/>
            <a:pathLst>
              <a:path w="1780540" h="138430">
                <a:moveTo>
                  <a:pt x="1780312" y="138184"/>
                </a:moveTo>
                <a:lnTo>
                  <a:pt x="0" y="138184"/>
                </a:lnTo>
                <a:lnTo>
                  <a:pt x="0" y="0"/>
                </a:lnTo>
                <a:lnTo>
                  <a:pt x="1780312" y="0"/>
                </a:lnTo>
                <a:lnTo>
                  <a:pt x="1780312" y="138184"/>
                </a:lnTo>
                <a:close/>
              </a:path>
            </a:pathLst>
          </a:custGeom>
          <a:solidFill>
            <a:srgbClr val="00F0E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7AB46B-967F-49A0-A5FA-6CC4004FAC82}"/>
              </a:ext>
            </a:extLst>
          </p:cNvPr>
          <p:cNvSpPr txBox="1"/>
          <p:nvPr/>
        </p:nvSpPr>
        <p:spPr>
          <a:xfrm>
            <a:off x="649495" y="1211726"/>
            <a:ext cx="10886167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_tradnl" sz="18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endParaRPr lang="es-CO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PRIMER PASO. </a:t>
            </a:r>
            <a:r>
              <a:rPr lang="es-ES_tradnl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REGISTRO DEUDOR SOLIDARIO:</a:t>
            </a:r>
          </a:p>
          <a:p>
            <a:pPr marL="228600" algn="just"/>
            <a:r>
              <a:rPr lang="es-ES_tradnl" sz="1800" dirty="0"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 </a:t>
            </a:r>
            <a:endParaRPr lang="es-CO" sz="2000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1800" dirty="0"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Ingrese al portal web del ICETEX Acceda al link de solicitud y renovación de crédito y de clic a la opción de Formulario de inscripción:</a:t>
            </a:r>
            <a:endParaRPr lang="es-CO" sz="2000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228600" algn="just"/>
            <a:r>
              <a:rPr lang="es-ES_tradnl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  <a:hlinkClick r:id="rId3"/>
              </a:rPr>
              <a:t>https://portal.icetex.gov.co/Portal/Home/HomeEstudiante/fondos-en-administracion/formulario-de-inscripcion</a:t>
            </a:r>
            <a:endParaRPr lang="es-CO" sz="2000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228600" algn="just"/>
            <a:r>
              <a:rPr lang="es-ES_tradnl" sz="1800" dirty="0"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 </a:t>
            </a:r>
            <a:endParaRPr lang="es-CO" sz="2000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sz="1800" dirty="0"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2. Marque el punto A: </a:t>
            </a:r>
          </a:p>
          <a:p>
            <a:pPr lvl="0" algn="just"/>
            <a:endParaRPr lang="es-ES_tradnl" sz="1800" dirty="0">
              <a:effectLst/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dirty="0"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Caso 1.	</a:t>
            </a:r>
            <a:r>
              <a:rPr lang="es-ES_tradnl" sz="1800" dirty="0"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Postularse como su propio deudor, pique en Formulario para </a:t>
            </a:r>
            <a:r>
              <a:rPr lang="es-ES_tradnl" dirty="0">
                <a:latin typeface="Arial" panose="020B0604020202020204" pitchFamily="34" charset="0"/>
                <a:cs typeface="Times New Roman" panose="02020603050405020304" pitchFamily="18" charset="0"/>
              </a:rPr>
              <a:t>estudios SIN DEUDOR 	SOLIDARIO</a:t>
            </a:r>
            <a:endParaRPr lang="es-ES_tradnl" sz="1800" dirty="0">
              <a:effectLst/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_tradnl" dirty="0">
                <a:latin typeface="Arial" panose="020B0604020202020204" pitchFamily="34" charset="0"/>
                <a:cs typeface="Times New Roman" panose="02020603050405020304" pitchFamily="18" charset="0"/>
              </a:rPr>
              <a:t>Caso 2. Postular un tercero como deudor solidario, pique en Formulario para </a:t>
            </a:r>
            <a:r>
              <a:rPr lang="es-ES_tradnl" sz="1800" dirty="0"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UN DEUDOR SOLIDARIO </a:t>
            </a:r>
            <a:endParaRPr lang="es-CO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/>
            <a:endParaRPr lang="es-CO" sz="2000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9912F7-6662-4198-A04A-CF7FA7FF2802}"/>
              </a:ext>
            </a:extLst>
          </p:cNvPr>
          <p:cNvSpPr txBox="1"/>
          <p:nvPr/>
        </p:nvSpPr>
        <p:spPr>
          <a:xfrm>
            <a:off x="4489027" y="210180"/>
            <a:ext cx="72941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INSTRUCTIVO DE INSCRIPCIÓN</a:t>
            </a:r>
          </a:p>
          <a:p>
            <a:r>
              <a:rPr lang="es-ES_tradnl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“LEGALIZACIÓN CRÉDITO CONDONABLE FONDO EDUCATIVO SDG- 2023”</a:t>
            </a:r>
            <a:br>
              <a:rPr lang="es-ES_tradnl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ES_tradnl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CÓDIGO 122122</a:t>
            </a:r>
            <a:endParaRPr lang="es-CO" sz="2000" dirty="0">
              <a:solidFill>
                <a:srgbClr val="002060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2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n 3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0"/>
            <a:ext cx="12184303" cy="6858000"/>
          </a:xfrm>
          <a:prstGeom prst="rect">
            <a:avLst/>
          </a:prstGeom>
        </p:spPr>
      </p:pic>
      <p:sp>
        <p:nvSpPr>
          <p:cNvPr id="337" name="object 337"/>
          <p:cNvSpPr/>
          <p:nvPr/>
        </p:nvSpPr>
        <p:spPr>
          <a:xfrm>
            <a:off x="6771917" y="640674"/>
            <a:ext cx="4776914" cy="134780"/>
          </a:xfrm>
          <a:custGeom>
            <a:avLst/>
            <a:gdLst/>
            <a:ahLst/>
            <a:cxnLst/>
            <a:rect l="l" t="t" r="r" b="b"/>
            <a:pathLst>
              <a:path w="1780540" h="138430">
                <a:moveTo>
                  <a:pt x="1780312" y="138184"/>
                </a:moveTo>
                <a:lnTo>
                  <a:pt x="0" y="138184"/>
                </a:lnTo>
                <a:lnTo>
                  <a:pt x="0" y="0"/>
                </a:lnTo>
                <a:lnTo>
                  <a:pt x="1780312" y="0"/>
                </a:lnTo>
                <a:lnTo>
                  <a:pt x="1780312" y="138184"/>
                </a:lnTo>
                <a:close/>
              </a:path>
            </a:pathLst>
          </a:custGeom>
          <a:solidFill>
            <a:srgbClr val="00F0E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38FC426-7E80-4A1C-9A0F-8A0A03BB11B9}"/>
              </a:ext>
            </a:extLst>
          </p:cNvPr>
          <p:cNvPicPr/>
          <p:nvPr/>
        </p:nvPicPr>
        <p:blipFill rotWithShape="1">
          <a:blip r:embed="rId3"/>
          <a:srcRect l="4506" t="15292" r="7270" b="12167"/>
          <a:stretch/>
        </p:blipFill>
        <p:spPr>
          <a:xfrm>
            <a:off x="543339" y="1230195"/>
            <a:ext cx="11105322" cy="421419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11CCD1B-4615-4DFE-AD6F-B624572B31F3}"/>
              </a:ext>
            </a:extLst>
          </p:cNvPr>
          <p:cNvSpPr/>
          <p:nvPr/>
        </p:nvSpPr>
        <p:spPr>
          <a:xfrm>
            <a:off x="893486" y="4346713"/>
            <a:ext cx="4831453" cy="4240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4D86-8D91-4D79-869B-7D7C3CD3DDC2}"/>
              </a:ext>
            </a:extLst>
          </p:cNvPr>
          <p:cNvSpPr txBox="1"/>
          <p:nvPr/>
        </p:nvSpPr>
        <p:spPr>
          <a:xfrm>
            <a:off x="4767322" y="228638"/>
            <a:ext cx="6881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Caso 1. POSTULARSE COMO DEUDOR SOLIDARIO</a:t>
            </a:r>
            <a:endParaRPr lang="es-CO" sz="2000" dirty="0">
              <a:solidFill>
                <a:srgbClr val="002060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4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n 3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0"/>
            <a:ext cx="12184303" cy="6858000"/>
          </a:xfrm>
          <a:prstGeom prst="rect">
            <a:avLst/>
          </a:prstGeom>
        </p:spPr>
      </p:pic>
      <p:sp>
        <p:nvSpPr>
          <p:cNvPr id="337" name="object 337"/>
          <p:cNvSpPr/>
          <p:nvPr/>
        </p:nvSpPr>
        <p:spPr>
          <a:xfrm>
            <a:off x="6281587" y="415387"/>
            <a:ext cx="4776914" cy="134780"/>
          </a:xfrm>
          <a:custGeom>
            <a:avLst/>
            <a:gdLst/>
            <a:ahLst/>
            <a:cxnLst/>
            <a:rect l="l" t="t" r="r" b="b"/>
            <a:pathLst>
              <a:path w="1780540" h="138430">
                <a:moveTo>
                  <a:pt x="1780312" y="138184"/>
                </a:moveTo>
                <a:lnTo>
                  <a:pt x="0" y="138184"/>
                </a:lnTo>
                <a:lnTo>
                  <a:pt x="0" y="0"/>
                </a:lnTo>
                <a:lnTo>
                  <a:pt x="1780312" y="0"/>
                </a:lnTo>
                <a:lnTo>
                  <a:pt x="1780312" y="138184"/>
                </a:lnTo>
                <a:close/>
              </a:path>
            </a:pathLst>
          </a:custGeom>
          <a:solidFill>
            <a:srgbClr val="00F0E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77E498-E2B0-4482-9428-10A971ADDC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09" t="8002" r="18043" b="15152"/>
          <a:stretch/>
        </p:blipFill>
        <p:spPr>
          <a:xfrm>
            <a:off x="198784" y="1095563"/>
            <a:ext cx="11985948" cy="55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3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n 3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0"/>
            <a:ext cx="12184303" cy="6858000"/>
          </a:xfrm>
          <a:prstGeom prst="rect">
            <a:avLst/>
          </a:prstGeom>
        </p:spPr>
      </p:pic>
      <p:sp>
        <p:nvSpPr>
          <p:cNvPr id="337" name="object 337"/>
          <p:cNvSpPr/>
          <p:nvPr/>
        </p:nvSpPr>
        <p:spPr>
          <a:xfrm>
            <a:off x="6758665" y="762838"/>
            <a:ext cx="4776914" cy="134780"/>
          </a:xfrm>
          <a:custGeom>
            <a:avLst/>
            <a:gdLst/>
            <a:ahLst/>
            <a:cxnLst/>
            <a:rect l="l" t="t" r="r" b="b"/>
            <a:pathLst>
              <a:path w="1780540" h="138430">
                <a:moveTo>
                  <a:pt x="1780312" y="138184"/>
                </a:moveTo>
                <a:lnTo>
                  <a:pt x="0" y="138184"/>
                </a:lnTo>
                <a:lnTo>
                  <a:pt x="0" y="0"/>
                </a:lnTo>
                <a:lnTo>
                  <a:pt x="1780312" y="0"/>
                </a:lnTo>
                <a:lnTo>
                  <a:pt x="1780312" y="138184"/>
                </a:lnTo>
                <a:close/>
              </a:path>
            </a:pathLst>
          </a:custGeom>
          <a:solidFill>
            <a:srgbClr val="00F0E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38FC426-7E80-4A1C-9A0F-8A0A03BB11B9}"/>
              </a:ext>
            </a:extLst>
          </p:cNvPr>
          <p:cNvPicPr/>
          <p:nvPr/>
        </p:nvPicPr>
        <p:blipFill rotWithShape="1">
          <a:blip r:embed="rId3"/>
          <a:srcRect l="4506" t="15292" r="7270" b="12167"/>
          <a:stretch/>
        </p:blipFill>
        <p:spPr>
          <a:xfrm>
            <a:off x="543339" y="1230195"/>
            <a:ext cx="11105322" cy="421419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11CCD1B-4615-4DFE-AD6F-B624572B31F3}"/>
              </a:ext>
            </a:extLst>
          </p:cNvPr>
          <p:cNvSpPr/>
          <p:nvPr/>
        </p:nvSpPr>
        <p:spPr>
          <a:xfrm>
            <a:off x="641695" y="3670852"/>
            <a:ext cx="4831453" cy="4240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EA5A3E5-6AD5-4BB5-A422-139431BD6700}"/>
              </a:ext>
            </a:extLst>
          </p:cNvPr>
          <p:cNvSpPr txBox="1"/>
          <p:nvPr/>
        </p:nvSpPr>
        <p:spPr>
          <a:xfrm>
            <a:off x="4356504" y="245595"/>
            <a:ext cx="7179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Caso 2. POSTULAR UN TERCERO COMO DEUDOR SOLIDARIO</a:t>
            </a:r>
            <a:endParaRPr lang="es-CO" sz="2000" dirty="0">
              <a:solidFill>
                <a:srgbClr val="002060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n 3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0"/>
            <a:ext cx="12184303" cy="6858000"/>
          </a:xfrm>
          <a:prstGeom prst="rect">
            <a:avLst/>
          </a:prstGeom>
        </p:spPr>
      </p:pic>
      <p:sp>
        <p:nvSpPr>
          <p:cNvPr id="337" name="object 337"/>
          <p:cNvSpPr/>
          <p:nvPr/>
        </p:nvSpPr>
        <p:spPr>
          <a:xfrm>
            <a:off x="6758665" y="762838"/>
            <a:ext cx="4776914" cy="134780"/>
          </a:xfrm>
          <a:custGeom>
            <a:avLst/>
            <a:gdLst/>
            <a:ahLst/>
            <a:cxnLst/>
            <a:rect l="l" t="t" r="r" b="b"/>
            <a:pathLst>
              <a:path w="1780540" h="138430">
                <a:moveTo>
                  <a:pt x="1780312" y="138184"/>
                </a:moveTo>
                <a:lnTo>
                  <a:pt x="0" y="138184"/>
                </a:lnTo>
                <a:lnTo>
                  <a:pt x="0" y="0"/>
                </a:lnTo>
                <a:lnTo>
                  <a:pt x="1780312" y="0"/>
                </a:lnTo>
                <a:lnTo>
                  <a:pt x="1780312" y="138184"/>
                </a:lnTo>
                <a:close/>
              </a:path>
            </a:pathLst>
          </a:custGeom>
          <a:solidFill>
            <a:srgbClr val="00F0E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38FC426-7E80-4A1C-9A0F-8A0A03BB11B9}"/>
              </a:ext>
            </a:extLst>
          </p:cNvPr>
          <p:cNvPicPr/>
          <p:nvPr/>
        </p:nvPicPr>
        <p:blipFill rotWithShape="1">
          <a:blip r:embed="rId3"/>
          <a:srcRect l="4506" t="15292" r="7270" b="12167"/>
          <a:stretch/>
        </p:blipFill>
        <p:spPr>
          <a:xfrm>
            <a:off x="543339" y="1321904"/>
            <a:ext cx="11105322" cy="4350025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11CCD1B-4615-4DFE-AD6F-B624572B31F3}"/>
              </a:ext>
            </a:extLst>
          </p:cNvPr>
          <p:cNvSpPr/>
          <p:nvPr/>
        </p:nvSpPr>
        <p:spPr>
          <a:xfrm>
            <a:off x="3888478" y="5009322"/>
            <a:ext cx="4831453" cy="4240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EA5A3E5-6AD5-4BB5-A422-139431BD6700}"/>
              </a:ext>
            </a:extLst>
          </p:cNvPr>
          <p:cNvSpPr txBox="1"/>
          <p:nvPr/>
        </p:nvSpPr>
        <p:spPr>
          <a:xfrm>
            <a:off x="4356504" y="196753"/>
            <a:ext cx="7292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CONSULTAR RESULTADO ESTUDIO CIFIN </a:t>
            </a:r>
            <a:r>
              <a:rPr lang="es-ES_tradnl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DEUDOR SOLIDARIO</a:t>
            </a:r>
            <a:endParaRPr lang="es-CO" sz="2000" dirty="0">
              <a:solidFill>
                <a:srgbClr val="002060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4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n 3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0"/>
            <a:ext cx="12184303" cy="6858000"/>
          </a:xfrm>
          <a:prstGeom prst="rect">
            <a:avLst/>
          </a:prstGeom>
        </p:spPr>
      </p:pic>
      <p:sp>
        <p:nvSpPr>
          <p:cNvPr id="337" name="object 337"/>
          <p:cNvSpPr/>
          <p:nvPr/>
        </p:nvSpPr>
        <p:spPr>
          <a:xfrm>
            <a:off x="6758665" y="762838"/>
            <a:ext cx="4776914" cy="134780"/>
          </a:xfrm>
          <a:custGeom>
            <a:avLst/>
            <a:gdLst/>
            <a:ahLst/>
            <a:cxnLst/>
            <a:rect l="l" t="t" r="r" b="b"/>
            <a:pathLst>
              <a:path w="1780540" h="138430">
                <a:moveTo>
                  <a:pt x="1780312" y="138184"/>
                </a:moveTo>
                <a:lnTo>
                  <a:pt x="0" y="138184"/>
                </a:lnTo>
                <a:lnTo>
                  <a:pt x="0" y="0"/>
                </a:lnTo>
                <a:lnTo>
                  <a:pt x="1780312" y="0"/>
                </a:lnTo>
                <a:lnTo>
                  <a:pt x="1780312" y="138184"/>
                </a:lnTo>
                <a:close/>
              </a:path>
            </a:pathLst>
          </a:custGeom>
          <a:solidFill>
            <a:srgbClr val="00F0E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EA5A3E5-6AD5-4BB5-A422-139431BD6700}"/>
              </a:ext>
            </a:extLst>
          </p:cNvPr>
          <p:cNvSpPr txBox="1"/>
          <p:nvPr/>
        </p:nvSpPr>
        <p:spPr>
          <a:xfrm>
            <a:off x="4892574" y="196753"/>
            <a:ext cx="7292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REFERENCIA CIFIN </a:t>
            </a:r>
            <a:r>
              <a:rPr lang="es-ES_tradnl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DEUDOR SOLIDARIO = Id pago</a:t>
            </a:r>
            <a:endParaRPr lang="es-CO" sz="2000" dirty="0">
              <a:solidFill>
                <a:srgbClr val="002060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078EB2-672C-4E03-BD35-A30A7A7ED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6" t="18535" r="28478" b="11105"/>
          <a:stretch/>
        </p:blipFill>
        <p:spPr>
          <a:xfrm>
            <a:off x="1139687" y="1209261"/>
            <a:ext cx="10210361" cy="4439477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11CCD1B-4615-4DFE-AD6F-B624572B31F3}"/>
              </a:ext>
            </a:extLst>
          </p:cNvPr>
          <p:cNvSpPr/>
          <p:nvPr/>
        </p:nvSpPr>
        <p:spPr>
          <a:xfrm>
            <a:off x="3940940" y="3737114"/>
            <a:ext cx="737078" cy="159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A507188-E992-45D1-9A29-183B13BC400B}"/>
              </a:ext>
            </a:extLst>
          </p:cNvPr>
          <p:cNvSpPr/>
          <p:nvPr/>
        </p:nvSpPr>
        <p:spPr>
          <a:xfrm>
            <a:off x="3525078" y="4926499"/>
            <a:ext cx="737078" cy="159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0D11E80-3C1D-438A-9682-9692374D9452}"/>
              </a:ext>
            </a:extLst>
          </p:cNvPr>
          <p:cNvSpPr/>
          <p:nvPr/>
        </p:nvSpPr>
        <p:spPr>
          <a:xfrm>
            <a:off x="3525078" y="5105401"/>
            <a:ext cx="1775792" cy="159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7E1105-94A8-46C4-B876-FAEF9FFBFC03}"/>
              </a:ext>
            </a:extLst>
          </p:cNvPr>
          <p:cNvSpPr/>
          <p:nvPr/>
        </p:nvSpPr>
        <p:spPr>
          <a:xfrm>
            <a:off x="3525078" y="5238142"/>
            <a:ext cx="1775792" cy="159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2267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n 3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511" y="0"/>
            <a:ext cx="12184303" cy="6858000"/>
          </a:xfrm>
          <a:prstGeom prst="rect">
            <a:avLst/>
          </a:prstGeom>
        </p:spPr>
      </p:pic>
      <p:sp>
        <p:nvSpPr>
          <p:cNvPr id="337" name="object 337"/>
          <p:cNvSpPr/>
          <p:nvPr/>
        </p:nvSpPr>
        <p:spPr>
          <a:xfrm>
            <a:off x="6944138" y="571490"/>
            <a:ext cx="4426225" cy="117623"/>
          </a:xfrm>
          <a:custGeom>
            <a:avLst/>
            <a:gdLst/>
            <a:ahLst/>
            <a:cxnLst/>
            <a:rect l="l" t="t" r="r" b="b"/>
            <a:pathLst>
              <a:path w="1780540" h="138430">
                <a:moveTo>
                  <a:pt x="1780312" y="138184"/>
                </a:moveTo>
                <a:lnTo>
                  <a:pt x="0" y="138184"/>
                </a:lnTo>
                <a:lnTo>
                  <a:pt x="0" y="0"/>
                </a:lnTo>
                <a:lnTo>
                  <a:pt x="1780312" y="0"/>
                </a:lnTo>
                <a:lnTo>
                  <a:pt x="1780312" y="138184"/>
                </a:lnTo>
                <a:close/>
              </a:path>
            </a:pathLst>
          </a:custGeom>
          <a:solidFill>
            <a:srgbClr val="00F0E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AAD09F-9DE1-4833-9A27-C895C06D48BB}"/>
              </a:ext>
            </a:extLst>
          </p:cNvPr>
          <p:cNvSpPr txBox="1"/>
          <p:nvPr/>
        </p:nvSpPr>
        <p:spPr>
          <a:xfrm>
            <a:off x="602975" y="2659558"/>
            <a:ext cx="1052885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1800" dirty="0"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Recibirá un mail enviado por </a:t>
            </a:r>
            <a:r>
              <a:rPr lang="es-ES_tradnl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  <a:hlinkClick r:id="rId3"/>
              </a:rPr>
              <a:t>NOREPLY2@ICETEX.COM</a:t>
            </a:r>
            <a:r>
              <a:rPr lang="es-ES_tradnl" sz="1800" dirty="0"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proceda con su activación. </a:t>
            </a:r>
            <a:endParaRPr lang="es-CO" sz="2000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s-CO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ES_tradnl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Esta activación lo llevará al siguiente enlace: </a:t>
            </a:r>
            <a:r>
              <a:rPr lang="es-ES_tradnl" sz="2000" u="sng" dirty="0">
                <a:solidFill>
                  <a:srgbClr val="0000FF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http://solicitudes.icetex.gov.co</a:t>
            </a:r>
            <a:endParaRPr lang="es-ES_tradnl" sz="20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685800" algn="just"/>
            <a:r>
              <a:rPr lang="es-ES_tradnl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s-CO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8DD71FB-1B3F-493D-A6F8-57CCC186A926}"/>
              </a:ext>
            </a:extLst>
          </p:cNvPr>
          <p:cNvSpPr txBox="1"/>
          <p:nvPr/>
        </p:nvSpPr>
        <p:spPr>
          <a:xfrm>
            <a:off x="3059846" y="1464894"/>
            <a:ext cx="7768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s-ES_tradnl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SEGUNDO PASO. REGISTRO FORMULARIO CONVOCATORIA</a:t>
            </a:r>
            <a:endParaRPr lang="es-CO" sz="2000" b="1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80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EA12BBC-8D67-46F8-BDCF-A90B921CC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48" t="23562" r="23044" b="8385"/>
          <a:stretch/>
        </p:blipFill>
        <p:spPr>
          <a:xfrm>
            <a:off x="95450" y="0"/>
            <a:ext cx="12001099" cy="67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67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506</Words>
  <Application>Microsoft Office PowerPoint</Application>
  <PresentationFormat>Panorámica</PresentationFormat>
  <Paragraphs>56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Brownhill Script</vt:lpstr>
      <vt:lpstr>Calibri</vt:lpstr>
      <vt:lpstr>Calibri Light</vt:lpstr>
      <vt:lpstr>Cambria</vt:lpstr>
      <vt:lpstr>Courier New</vt:lpstr>
      <vt:lpstr>Times</vt:lpstr>
      <vt:lpstr>Tema de Office</vt:lpstr>
      <vt:lpstr>LEGALIZACIÓN CRÉDITO CONDONABLE FONDO SDG 2023  SDG - ICETEX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Flor Milena Bernal Tarquino</dc:creator>
  <cp:lastModifiedBy>Diana Carolina Rodriguez Montaño</cp:lastModifiedBy>
  <cp:revision>16</cp:revision>
  <dcterms:created xsi:type="dcterms:W3CDTF">2021-07-29T15:05:02Z</dcterms:created>
  <dcterms:modified xsi:type="dcterms:W3CDTF">2023-02-03T12:48:33Z</dcterms:modified>
</cp:coreProperties>
</file>